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x="18288000" cy="10287000"/>
  <p:notesSz cx="6858000" cy="9144000"/>
  <p:embeddedFontLst>
    <p:embeddedFont>
      <p:font typeface="Anton" charset="1" panose="00000500000000000000"/>
      <p:regular r:id="rId13"/>
    </p:embeddedFont>
    <p:embeddedFont>
      <p:font typeface="Public Sans" charset="1" panose="00000000000000000000"/>
      <p:regular r:id="rId14"/>
    </p:embeddedFont>
    <p:embeddedFont>
      <p:font typeface="Mukti" charset="1" panose="00000000000000000000"/>
      <p:regular r:id="rId15"/>
    </p:embeddedFont>
    <p:embeddedFont>
      <p:font typeface="Arial Nova" charset="1" panose="020B0504020202020204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jpeg" Type="http://schemas.openxmlformats.org/officeDocument/2006/relationships/image"/><Relationship Id="rId4" Target="../media/image5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png" Type="http://schemas.openxmlformats.org/officeDocument/2006/relationships/image"/><Relationship Id="rId4" Target="../media/image8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7.png" Type="http://schemas.openxmlformats.org/officeDocument/2006/relationships/image"/><Relationship Id="rId4" Target="../media/image8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Relationship Id="rId3" Target="../media/image11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jpeg" Type="http://schemas.openxmlformats.org/officeDocument/2006/relationships/image"/><Relationship Id="rId3" Target="../media/image13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0255725" y="2004586"/>
            <a:ext cx="6301740" cy="6301740"/>
            <a:chOff x="0" y="0"/>
            <a:chExt cx="13716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716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13716000">
                  <a:moveTo>
                    <a:pt x="13716000" y="13716000"/>
                  </a:moveTo>
                  <a:lnTo>
                    <a:pt x="0" y="13716000"/>
                  </a:lnTo>
                  <a:lnTo>
                    <a:pt x="0" y="0"/>
                  </a:lnTo>
                  <a:lnTo>
                    <a:pt x="13716000" y="0"/>
                  </a:lnTo>
                  <a:lnTo>
                    <a:pt x="13716000" y="13716000"/>
                  </a:lnTo>
                  <a:close/>
                </a:path>
              </a:pathLst>
            </a:custGeom>
            <a:blipFill>
              <a:blip r:embed="rId2"/>
              <a:stretch>
                <a:fillRect l="-29916" t="0" r="-120083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3716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13716000">
                  <a:moveTo>
                    <a:pt x="13716000" y="13716000"/>
                  </a:moveTo>
                  <a:lnTo>
                    <a:pt x="0" y="13716000"/>
                  </a:lnTo>
                  <a:lnTo>
                    <a:pt x="0" y="0"/>
                  </a:lnTo>
                  <a:lnTo>
                    <a:pt x="13716000" y="0"/>
                  </a:lnTo>
                  <a:lnTo>
                    <a:pt x="13716000" y="1371600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sp>
        <p:nvSpPr>
          <p:cNvPr name="AutoShape 5" id="5"/>
          <p:cNvSpPr/>
          <p:nvPr/>
        </p:nvSpPr>
        <p:spPr>
          <a:xfrm>
            <a:off x="-882858" y="492020"/>
            <a:ext cx="20053717" cy="0"/>
          </a:xfrm>
          <a:prstGeom prst="line">
            <a:avLst/>
          </a:prstGeom>
          <a:ln cap="flat" w="9525">
            <a:solidFill>
              <a:srgbClr val="15121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" id="6"/>
          <p:cNvSpPr/>
          <p:nvPr/>
        </p:nvSpPr>
        <p:spPr>
          <a:xfrm>
            <a:off x="-882858" y="9818891"/>
            <a:ext cx="20053717" cy="0"/>
          </a:xfrm>
          <a:prstGeom prst="line">
            <a:avLst/>
          </a:prstGeom>
          <a:ln cap="flat" w="9525">
            <a:solidFill>
              <a:srgbClr val="15121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766616" y="1723618"/>
            <a:ext cx="7887054" cy="25524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84"/>
              </a:lnSpc>
            </a:pPr>
            <a:r>
              <a:rPr lang="en-US" sz="6684" spc="-147">
                <a:solidFill>
                  <a:srgbClr val="151213"/>
                </a:solidFill>
                <a:latin typeface="Anton"/>
                <a:ea typeface="Anton"/>
                <a:cs typeface="Anton"/>
                <a:sym typeface="Anton"/>
              </a:rPr>
              <a:t>SMART FLEET SELECTION: OPTIMIZING FOR SAFETY, SUSTAINABILITY, AND COST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151449" y="8530590"/>
            <a:ext cx="6107851" cy="1102736"/>
            <a:chOff x="0" y="0"/>
            <a:chExt cx="8143802" cy="1470315"/>
          </a:xfrm>
        </p:grpSpPr>
        <p:sp>
          <p:nvSpPr>
            <p:cNvPr name="TextBox 9" id="9"/>
            <p:cNvSpPr txBox="true"/>
            <p:nvPr/>
          </p:nvSpPr>
          <p:spPr>
            <a:xfrm rot="0">
              <a:off x="0" y="38100"/>
              <a:ext cx="8143802" cy="9321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5280"/>
                </a:lnSpc>
              </a:pPr>
              <a:r>
                <a:rPr lang="en-US" sz="4800" spc="-264">
                  <a:solidFill>
                    <a:srgbClr val="151213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By Ctrl + Sea</a:t>
              </a: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3368602" y="1052061"/>
              <a:ext cx="4775200" cy="41825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  <a:r>
                <a:rPr lang="en-US" sz="1900" spc="-104">
                  <a:solidFill>
                    <a:srgbClr val="151213"/>
                  </a:solidFill>
                  <a:latin typeface="Mukti"/>
                  <a:ea typeface="Mukti"/>
                  <a:cs typeface="Mukti"/>
                  <a:sym typeface="Mukti"/>
                </a:rPr>
                <a:t>NUS MARITIME HACKATHON 2026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711287" y="4666632"/>
            <a:ext cx="5997711" cy="47030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55"/>
              </a:lnSpc>
            </a:pPr>
            <a:r>
              <a:rPr lang="en-US" sz="2682" spc="-147">
                <a:solidFill>
                  <a:srgbClr val="151213"/>
                </a:solidFill>
                <a:latin typeface="Public Sans"/>
                <a:ea typeface="Public Sans"/>
                <a:cs typeface="Public Sans"/>
                <a:sym typeface="Public Sans"/>
              </a:rPr>
              <a:t>Focusing on C</a:t>
            </a:r>
            <a:r>
              <a:rPr lang="en-US" sz="2682" spc="-147">
                <a:solidFill>
                  <a:srgbClr val="151213"/>
                </a:solidFill>
                <a:latin typeface="Public Sans"/>
                <a:ea typeface="Public Sans"/>
                <a:cs typeface="Public Sans"/>
                <a:sym typeface="Public Sans"/>
              </a:rPr>
              <a:t>ore Constraints:</a:t>
            </a:r>
          </a:p>
          <a:p>
            <a:pPr algn="l" marL="579193" indent="-289597" lvl="1">
              <a:lnSpc>
                <a:spcPts val="3755"/>
              </a:lnSpc>
              <a:buFont typeface="Arial"/>
              <a:buChar char="•"/>
            </a:pPr>
            <a:r>
              <a:rPr lang="en-US" sz="2682" spc="-147">
                <a:solidFill>
                  <a:srgbClr val="151213"/>
                </a:solidFill>
                <a:latin typeface="Public Sans"/>
                <a:ea typeface="Public Sans"/>
                <a:cs typeface="Public Sans"/>
                <a:sym typeface="Public Sans"/>
              </a:rPr>
              <a:t>Safety: Average fleet score =&gt; 3</a:t>
            </a:r>
          </a:p>
          <a:p>
            <a:pPr algn="l" marL="579193" indent="-289597" lvl="1">
              <a:lnSpc>
                <a:spcPts val="3755"/>
              </a:lnSpc>
              <a:buFont typeface="Arial"/>
              <a:buChar char="•"/>
            </a:pPr>
            <a:r>
              <a:rPr lang="en-US" sz="2682" spc="-147">
                <a:solidFill>
                  <a:srgbClr val="151213"/>
                </a:solidFill>
                <a:latin typeface="Public Sans"/>
                <a:ea typeface="Public Sans"/>
                <a:cs typeface="Public Sans"/>
                <a:sym typeface="Public Sans"/>
              </a:rPr>
              <a:t>Diversity: Minimum one vessel for each of 8 fuel types.</a:t>
            </a:r>
          </a:p>
          <a:p>
            <a:pPr algn="l" marL="579193" indent="-289597" lvl="1">
              <a:lnSpc>
                <a:spcPts val="3755"/>
              </a:lnSpc>
              <a:buFont typeface="Arial"/>
              <a:buChar char="•"/>
            </a:pPr>
            <a:r>
              <a:rPr lang="en-US" sz="2682" spc="-147">
                <a:solidFill>
                  <a:srgbClr val="151213"/>
                </a:solidFill>
                <a:latin typeface="Public Sans"/>
                <a:ea typeface="Public Sans"/>
                <a:cs typeface="Public Sans"/>
                <a:sym typeface="Public Sans"/>
              </a:rPr>
              <a:t>Logic: Minimize total risk-adjusted costs.</a:t>
            </a:r>
          </a:p>
          <a:p>
            <a:pPr algn="l">
              <a:lnSpc>
                <a:spcPts val="3755"/>
              </a:lnSpc>
            </a:pPr>
            <a:r>
              <a:rPr lang="en-US" sz="2682" spc="-147">
                <a:solidFill>
                  <a:srgbClr val="151213"/>
                </a:solidFill>
                <a:latin typeface="Public Sans"/>
                <a:ea typeface="Public Sans"/>
                <a:cs typeface="Public Sans"/>
                <a:sym typeface="Public Sans"/>
              </a:rPr>
              <a:t>To achieve: </a:t>
            </a:r>
          </a:p>
          <a:p>
            <a:pPr algn="l" marL="579193" indent="-289597" lvl="1">
              <a:lnSpc>
                <a:spcPts val="3755"/>
              </a:lnSpc>
              <a:buFont typeface="Arial"/>
              <a:buChar char="•"/>
            </a:pPr>
            <a:r>
              <a:rPr lang="en-US" sz="2682" spc="-147">
                <a:solidFill>
                  <a:srgbClr val="151213"/>
                </a:solidFill>
                <a:latin typeface="Public Sans"/>
                <a:ea typeface="Public Sans"/>
                <a:cs typeface="Public Sans"/>
                <a:sym typeface="Public Sans"/>
              </a:rPr>
              <a:t>A choice of fleets that came at the lowest cost after 7-step adjustment. </a:t>
            </a:r>
          </a:p>
          <a:p>
            <a:pPr algn="l" marL="579193" indent="-289597" lvl="1">
              <a:lnSpc>
                <a:spcPts val="3755"/>
              </a:lnSpc>
              <a:buFont typeface="Arial"/>
              <a:buChar char="•"/>
            </a:pPr>
            <a:r>
              <a:rPr lang="en-US" sz="2682" spc="-147">
                <a:solidFill>
                  <a:srgbClr val="151213"/>
                </a:solidFill>
                <a:latin typeface="Public Sans"/>
                <a:ea typeface="Public Sans"/>
                <a:cs typeface="Public Sans"/>
                <a:sym typeface="Public Sans"/>
              </a:rPr>
              <a:t>Extra features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-882858" y="492020"/>
            <a:ext cx="20053717" cy="0"/>
          </a:xfrm>
          <a:prstGeom prst="line">
            <a:avLst/>
          </a:prstGeom>
          <a:ln cap="flat" w="9525">
            <a:solidFill>
              <a:srgbClr val="15121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" id="3"/>
          <p:cNvSpPr/>
          <p:nvPr/>
        </p:nvSpPr>
        <p:spPr>
          <a:xfrm>
            <a:off x="-882858" y="9818891"/>
            <a:ext cx="20053717" cy="0"/>
          </a:xfrm>
          <a:prstGeom prst="line">
            <a:avLst/>
          </a:prstGeom>
          <a:ln cap="flat" w="9525">
            <a:solidFill>
              <a:srgbClr val="15121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6500152" y="3225218"/>
            <a:ext cx="4006591" cy="3933825"/>
          </a:xfrm>
          <a:custGeom>
            <a:avLst/>
            <a:gdLst/>
            <a:ahLst/>
            <a:cxnLst/>
            <a:rect r="r" b="b" t="t" l="l"/>
            <a:pathLst>
              <a:path h="3933825" w="4006591">
                <a:moveTo>
                  <a:pt x="0" y="0"/>
                </a:moveTo>
                <a:lnTo>
                  <a:pt x="4006590" y="0"/>
                </a:lnTo>
                <a:lnTo>
                  <a:pt x="4006590" y="3933825"/>
                </a:lnTo>
                <a:lnTo>
                  <a:pt x="0" y="39338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1807" t="-5450" r="-64128" b="-3964"/>
            </a:stretch>
          </a:blipFill>
        </p:spPr>
      </p:sp>
      <p:grpSp>
        <p:nvGrpSpPr>
          <p:cNvPr name="Group 5" id="5"/>
          <p:cNvGrpSpPr/>
          <p:nvPr/>
        </p:nvGrpSpPr>
        <p:grpSpPr>
          <a:xfrm rot="-10800000">
            <a:off x="5206513" y="4699096"/>
            <a:ext cx="1108302" cy="912719"/>
            <a:chOff x="0" y="0"/>
            <a:chExt cx="647700" cy="5334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47700" cy="533400"/>
            </a:xfrm>
            <a:custGeom>
              <a:avLst/>
              <a:gdLst/>
              <a:ahLst/>
              <a:cxnLst/>
              <a:rect r="r" b="b" t="t" l="l"/>
              <a:pathLst>
                <a:path h="533400" w="647700">
                  <a:moveTo>
                    <a:pt x="239386" y="166418"/>
                  </a:moveTo>
                  <a:lnTo>
                    <a:pt x="647700" y="166418"/>
                  </a:lnTo>
                  <a:lnTo>
                    <a:pt x="647700" y="366942"/>
                  </a:lnTo>
                  <a:lnTo>
                    <a:pt x="239373" y="366942"/>
                  </a:lnTo>
                  <a:lnTo>
                    <a:pt x="302255" y="533400"/>
                  </a:lnTo>
                  <a:lnTo>
                    <a:pt x="0" y="266700"/>
                  </a:lnTo>
                  <a:lnTo>
                    <a:pt x="302255" y="0"/>
                  </a:lnTo>
                  <a:lnTo>
                    <a:pt x="239386" y="166418"/>
                  </a:lnTo>
                  <a:close/>
                </a:path>
              </a:pathLst>
            </a:custGeom>
            <a:solidFill>
              <a:srgbClr val="75655F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120650" y="127000"/>
              <a:ext cx="527050" cy="2413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204208" y="3151868"/>
            <a:ext cx="3614466" cy="4007175"/>
          </a:xfrm>
          <a:custGeom>
            <a:avLst/>
            <a:gdLst/>
            <a:ahLst/>
            <a:cxnLst/>
            <a:rect r="r" b="b" t="t" l="l"/>
            <a:pathLst>
              <a:path h="4007175" w="3614466">
                <a:moveTo>
                  <a:pt x="0" y="0"/>
                </a:moveTo>
                <a:lnTo>
                  <a:pt x="3614467" y="0"/>
                </a:lnTo>
                <a:lnTo>
                  <a:pt x="3614467" y="4007175"/>
                </a:lnTo>
                <a:lnTo>
                  <a:pt x="0" y="40071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5930" t="0" r="-42417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621176" y="436647"/>
            <a:ext cx="2907200" cy="3098760"/>
          </a:xfrm>
          <a:custGeom>
            <a:avLst/>
            <a:gdLst/>
            <a:ahLst/>
            <a:cxnLst/>
            <a:rect r="r" b="b" t="t" l="l"/>
            <a:pathLst>
              <a:path h="3098760" w="2907200">
                <a:moveTo>
                  <a:pt x="0" y="0"/>
                </a:moveTo>
                <a:lnTo>
                  <a:pt x="2907200" y="0"/>
                </a:lnTo>
                <a:lnTo>
                  <a:pt x="2907200" y="3098760"/>
                </a:lnTo>
                <a:lnTo>
                  <a:pt x="0" y="30987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204208" y="1081039"/>
            <a:ext cx="15528192" cy="776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64"/>
              </a:lnSpc>
            </a:pPr>
            <a:r>
              <a:rPr lang="en-US" sz="5864" spc="-129">
                <a:solidFill>
                  <a:srgbClr val="151213"/>
                </a:solidFill>
                <a:latin typeface="Anton"/>
                <a:ea typeface="Anton"/>
                <a:cs typeface="Anton"/>
                <a:sym typeface="Anton"/>
              </a:rPr>
              <a:t>PROBLEM UNDERSTANDING &amp; DATA ENGINEERING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049160" y="2476993"/>
            <a:ext cx="4621871" cy="6212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49874" indent="-224937" lvl="1">
              <a:lnSpc>
                <a:spcPts val="2917"/>
              </a:lnSpc>
              <a:buFont typeface="Arial"/>
              <a:buChar char="•"/>
            </a:pPr>
            <a:r>
              <a:rPr lang="en-US" sz="2083" spc="-114">
                <a:solidFill>
                  <a:srgbClr val="151213"/>
                </a:solidFill>
                <a:latin typeface="Public Sans"/>
                <a:ea typeface="Public Sans"/>
                <a:cs typeface="Public Sans"/>
                <a:sym typeface="Public Sans"/>
              </a:rPr>
              <a:t>Data Cleaning: Eliminated operational outliers (voyages &gt; 30 days) to reflect standard Singapore-Australia transits.</a:t>
            </a:r>
          </a:p>
          <a:p>
            <a:pPr algn="l" marL="449874" indent="-224937" lvl="1">
              <a:lnSpc>
                <a:spcPts val="2917"/>
              </a:lnSpc>
              <a:buFont typeface="Arial"/>
              <a:buChar char="•"/>
            </a:pPr>
            <a:r>
              <a:rPr lang="en-US" sz="2083" spc="-114">
                <a:solidFill>
                  <a:srgbClr val="151213"/>
                </a:solidFill>
                <a:latin typeface="Public Sans"/>
                <a:ea typeface="Public Sans"/>
                <a:cs typeface="Public Sans"/>
                <a:sym typeface="Public Sans"/>
              </a:rPr>
              <a:t>Feature Engineering: Standardized Vessel IDs and developed new operational variables for Transit vs. Maneuvering modes.</a:t>
            </a:r>
          </a:p>
          <a:p>
            <a:pPr algn="l" marL="449874" indent="-224937" lvl="1">
              <a:lnSpc>
                <a:spcPts val="2917"/>
              </a:lnSpc>
              <a:buFont typeface="Arial"/>
              <a:buChar char="•"/>
            </a:pPr>
            <a:r>
              <a:rPr lang="en-US" sz="2083" spc="-114">
                <a:solidFill>
                  <a:srgbClr val="151213"/>
                </a:solidFill>
                <a:latin typeface="Public Sans"/>
                <a:ea typeface="Public Sans"/>
                <a:cs typeface="Public Sans"/>
                <a:sym typeface="Public Sans"/>
              </a:rPr>
              <a:t>Geospatial Validation: Used AIS movement data to ensure selected fleets followed</a:t>
            </a:r>
            <a:r>
              <a:rPr lang="en-US" sz="2083" spc="-114">
                <a:solidFill>
                  <a:srgbClr val="151213"/>
                </a:solidFill>
                <a:latin typeface="Public Sans"/>
                <a:ea typeface="Public Sans"/>
                <a:cs typeface="Public Sans"/>
                <a:sym typeface="Public Sans"/>
              </a:rPr>
              <a:t> realistic and efficient routing patterns &amp; to find activity data (A)</a:t>
            </a:r>
          </a:p>
          <a:p>
            <a:pPr algn="l" marL="449874" indent="-224937" lvl="1">
              <a:lnSpc>
                <a:spcPts val="2917"/>
              </a:lnSpc>
              <a:buFont typeface="Arial"/>
              <a:buChar char="•"/>
            </a:pPr>
            <a:r>
              <a:rPr lang="en-US" sz="2083" spc="-114">
                <a:solidFill>
                  <a:srgbClr val="151213"/>
                </a:solidFill>
                <a:latin typeface="Public Sans"/>
                <a:ea typeface="Public Sans"/>
                <a:cs typeface="Public Sans"/>
                <a:sym typeface="Public Sans"/>
              </a:rPr>
              <a:t>Uniformity: Handled missing values with standardized placeholders to ensure model integrity across 108 vessels.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646495" y="7780906"/>
            <a:ext cx="4228338" cy="4125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35"/>
              </a:lnSpc>
            </a:pPr>
            <a:r>
              <a:rPr lang="en-US" sz="2382" spc="-131">
                <a:solidFill>
                  <a:srgbClr val="151213"/>
                </a:solidFill>
                <a:latin typeface="Public Sans"/>
                <a:ea typeface="Public Sans"/>
                <a:cs typeface="Public Sans"/>
                <a:sym typeface="Public Sans"/>
              </a:rPr>
              <a:t>Data transformation of trip routes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12987139" y="8833735"/>
            <a:ext cx="4703173" cy="849130"/>
            <a:chOff x="0" y="0"/>
            <a:chExt cx="6270898" cy="1132173"/>
          </a:xfrm>
        </p:grpSpPr>
        <p:sp>
          <p:nvSpPr>
            <p:cNvPr name="TextBox 14" id="14"/>
            <p:cNvSpPr txBox="true"/>
            <p:nvPr/>
          </p:nvSpPr>
          <p:spPr>
            <a:xfrm rot="0">
              <a:off x="0" y="28575"/>
              <a:ext cx="6270898" cy="7185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4065"/>
                </a:lnSpc>
              </a:pPr>
              <a:r>
                <a:rPr lang="en-US" sz="3696" spc="-203">
                  <a:solidFill>
                    <a:srgbClr val="151213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By Ctrl + Sea</a:t>
              </a:r>
            </a:p>
          </p:txBody>
        </p:sp>
        <p:sp>
          <p:nvSpPr>
            <p:cNvPr name="TextBox 15" id="15"/>
            <p:cNvSpPr txBox="true"/>
            <p:nvPr/>
          </p:nvSpPr>
          <p:spPr>
            <a:xfrm rot="0">
              <a:off x="2593894" y="810872"/>
              <a:ext cx="3677004" cy="32130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48"/>
                </a:lnSpc>
                <a:spcBef>
                  <a:spcPct val="0"/>
                </a:spcBef>
              </a:pPr>
              <a:r>
                <a:rPr lang="en-US" sz="1463" spc="-80">
                  <a:solidFill>
                    <a:srgbClr val="151213"/>
                  </a:solidFill>
                  <a:latin typeface="Mukti"/>
                  <a:ea typeface="Mukti"/>
                  <a:cs typeface="Mukti"/>
                  <a:sym typeface="Mukti"/>
                </a:rPr>
                <a:t>NUS MARITIME HACKATHON 2026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-882858" y="492020"/>
            <a:ext cx="20053717" cy="0"/>
          </a:xfrm>
          <a:prstGeom prst="line">
            <a:avLst/>
          </a:prstGeom>
          <a:ln cap="flat" w="9525">
            <a:solidFill>
              <a:srgbClr val="15121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" id="3"/>
          <p:cNvSpPr/>
          <p:nvPr/>
        </p:nvSpPr>
        <p:spPr>
          <a:xfrm>
            <a:off x="-882858" y="9818891"/>
            <a:ext cx="20053717" cy="0"/>
          </a:xfrm>
          <a:prstGeom prst="line">
            <a:avLst/>
          </a:prstGeom>
          <a:ln cap="flat" w="9525">
            <a:solidFill>
              <a:srgbClr val="15121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2307018"/>
            <a:ext cx="7502407" cy="969496"/>
          </a:xfrm>
          <a:custGeom>
            <a:avLst/>
            <a:gdLst/>
            <a:ahLst/>
            <a:cxnLst/>
            <a:rect r="r" b="b" t="t" l="l"/>
            <a:pathLst>
              <a:path h="969496" w="7502407">
                <a:moveTo>
                  <a:pt x="0" y="0"/>
                </a:moveTo>
                <a:lnTo>
                  <a:pt x="7502407" y="0"/>
                </a:lnTo>
                <a:lnTo>
                  <a:pt x="7502407" y="969496"/>
                </a:lnTo>
                <a:lnTo>
                  <a:pt x="0" y="9694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711091" y="5909566"/>
            <a:ext cx="1011335" cy="303401"/>
          </a:xfrm>
          <a:custGeom>
            <a:avLst/>
            <a:gdLst/>
            <a:ahLst/>
            <a:cxnLst/>
            <a:rect r="r" b="b" t="t" l="l"/>
            <a:pathLst>
              <a:path h="303401" w="1011335">
                <a:moveTo>
                  <a:pt x="0" y="0"/>
                </a:moveTo>
                <a:lnTo>
                  <a:pt x="1011335" y="0"/>
                </a:lnTo>
                <a:lnTo>
                  <a:pt x="1011335" y="303401"/>
                </a:lnTo>
                <a:lnTo>
                  <a:pt x="0" y="30340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028700" y="1162050"/>
            <a:ext cx="11542135" cy="914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88"/>
              </a:lnSpc>
            </a:pPr>
            <a:r>
              <a:rPr lang="en-US" sz="6888" spc="-151">
                <a:solidFill>
                  <a:srgbClr val="151213"/>
                </a:solidFill>
                <a:latin typeface="Anton"/>
                <a:ea typeface="Anton"/>
                <a:cs typeface="Anton"/>
                <a:sym typeface="Anton"/>
              </a:rPr>
              <a:t>ARRIVING AT COST CALCULATION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1806132" y="1104539"/>
            <a:ext cx="4523780" cy="4479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59"/>
              </a:lnSpc>
              <a:spcBef>
                <a:spcPct val="0"/>
              </a:spcBef>
            </a:pPr>
            <a:r>
              <a:rPr lang="en-US" b="true" sz="2613" spc="-143">
                <a:solidFill>
                  <a:srgbClr val="FF5757"/>
                </a:solidFill>
                <a:latin typeface="Mukti"/>
                <a:ea typeface="Mukti"/>
                <a:cs typeface="Mukti"/>
                <a:sym typeface="Mukti"/>
              </a:rPr>
              <a:t>Breaking it down into 3 main parts.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3469132"/>
            <a:ext cx="5469035" cy="54756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b="true" sz="2399" spc="-131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1. Fuel Cost</a:t>
            </a:r>
          </a:p>
          <a:p>
            <a:pPr algn="l" marL="474979" indent="-237490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199" spc="-120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Engine Power (P): Main, Auxiliary, and Boiler (kW).</a:t>
            </a:r>
          </a:p>
          <a:p>
            <a:pPr algn="l" marL="474979" indent="-237490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199" spc="-120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Baseline sfc: Standard efficiency rating (g/kWh).</a:t>
            </a:r>
          </a:p>
          <a:p>
            <a:pPr algn="l" marL="474979" indent="-237490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199" spc="-120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Design Speed (Vref): To calculate Maximum Speed (MS).</a:t>
            </a:r>
          </a:p>
          <a:p>
            <a:pPr algn="l" marL="474979" indent="-237490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199" spc="-120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Actual Speed (AS): To calculate Load Factor (LF).</a:t>
            </a:r>
          </a:p>
          <a:p>
            <a:pPr algn="l" marL="474979" indent="-237490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199" spc="-120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Lower Calorific Value (LCV): To adjust sfc by fuel type.</a:t>
            </a:r>
          </a:p>
          <a:p>
            <a:pPr algn="l" marL="474979" indent="-237490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199" spc="-120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Activity Hours (A): Voyage duration from timestamps.</a:t>
            </a:r>
          </a:p>
          <a:p>
            <a:pPr algn="l">
              <a:lnSpc>
                <a:spcPts val="3079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6722426" y="3780767"/>
            <a:ext cx="4457101" cy="3905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96569" indent="-248284" lvl="1">
              <a:lnSpc>
                <a:spcPts val="3219"/>
              </a:lnSpc>
              <a:buAutoNum type="arabicPeriod" startAt="1"/>
            </a:pPr>
            <a:r>
              <a:rPr lang="en-US" b="true" sz="2299" spc="-126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Emissions (CO_2 Equivalent)</a:t>
            </a:r>
          </a:p>
          <a:p>
            <a:pPr algn="l" marL="474979" indent="-237490" lvl="1">
              <a:lnSpc>
                <a:spcPts val="3079"/>
              </a:lnSpc>
              <a:buFont typeface="Arial"/>
              <a:buChar char="•"/>
            </a:pPr>
            <a:r>
              <a:rPr lang="en-US" b="true" sz="2199" spc="-120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Total Fuel Mass: Calculated tonnes consumed.</a:t>
            </a:r>
          </a:p>
          <a:p>
            <a:pPr algn="l" marL="474979" indent="-237490" lvl="1">
              <a:lnSpc>
                <a:spcPts val="3079"/>
              </a:lnSpc>
              <a:buFont typeface="Arial"/>
              <a:buChar char="•"/>
            </a:pPr>
            <a:r>
              <a:rPr lang="en-US" b="true" sz="2199" spc="-120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Emission Factors ($C_f$): Constants for CO2, CH_4, and N_2O.</a:t>
            </a:r>
          </a:p>
          <a:p>
            <a:pPr algn="l" marL="474979" indent="-237490" lvl="1">
              <a:lnSpc>
                <a:spcPts val="3079"/>
              </a:lnSpc>
              <a:buFont typeface="Arial"/>
              <a:buChar char="•"/>
            </a:pPr>
            <a:r>
              <a:rPr lang="en-US" b="true" sz="2199" spc="-120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Global Warming Potential (GWP): Weights (1, 28, 265).</a:t>
            </a:r>
          </a:p>
          <a:p>
            <a:pPr algn="l" marL="474979" indent="-237490" lvl="1">
              <a:lnSpc>
                <a:spcPts val="3079"/>
              </a:lnSpc>
              <a:buFont typeface="Arial"/>
              <a:buChar char="•"/>
            </a:pPr>
            <a:r>
              <a:rPr lang="en-US" b="true" sz="2199" spc="-120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Carbon Price: $80 USD per tonne $CO_2eq$.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1806132" y="2048784"/>
            <a:ext cx="4979607" cy="4304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58" indent="-259079" lvl="1">
              <a:lnSpc>
                <a:spcPts val="3359"/>
              </a:lnSpc>
              <a:spcBef>
                <a:spcPct val="0"/>
              </a:spcBef>
              <a:buAutoNum type="arabicPeriod" startAt="1"/>
            </a:pPr>
            <a:r>
              <a:rPr lang="en-US" b="true" sz="2399" spc="-131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Ship Ownership Cost</a:t>
            </a:r>
          </a:p>
          <a:p>
            <a:pPr algn="l" marL="474979" indent="-237490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199" spc="-120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Deadweight Tonnage (DWT): To determine base vessel price.</a:t>
            </a:r>
          </a:p>
          <a:p>
            <a:pPr algn="l" marL="474979" indent="-237490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199" spc="-120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Multiplier Factor (M): Technology-based price coefficient.</a:t>
            </a:r>
          </a:p>
          <a:p>
            <a:pPr algn="l" marL="474979" indent="-237490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199" spc="-120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Depreciation Rate (r): Fixed at 8%.</a:t>
            </a:r>
          </a:p>
          <a:p>
            <a:pPr algn="l" marL="474979" indent="-237490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199" spc="-120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Ship Lifespan (N): Fixed at $30 years.</a:t>
            </a:r>
          </a:p>
          <a:p>
            <a:pPr algn="l" marL="474979" indent="-237490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199" spc="-120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Salvage Value (S): $10% of ship cost (P).</a:t>
            </a:r>
          </a:p>
          <a:p>
            <a:pPr algn="l" marL="474979" indent="-237490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199" spc="-120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Capital Recovery Factor (CRF): Calculated ratio for amortization.</a:t>
            </a:r>
          </a:p>
          <a:p>
            <a:pPr algn="l">
              <a:lnSpc>
                <a:spcPts val="3079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12188804" y="6165342"/>
            <a:ext cx="3758435" cy="27703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1"/>
              </a:lnSpc>
              <a:spcBef>
                <a:spcPct val="0"/>
              </a:spcBef>
            </a:pPr>
            <a:r>
              <a:rPr lang="en-US" b="true" sz="2158" spc="-118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4. Final Cost after Risk Premium</a:t>
            </a:r>
          </a:p>
          <a:p>
            <a:pPr algn="l" marL="419025" indent="-209513" lvl="1">
              <a:lnSpc>
                <a:spcPts val="2717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1940" spc="-106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Total Monthly Cost: Sum of Fuel + Emissions + Ownership.</a:t>
            </a:r>
          </a:p>
          <a:p>
            <a:pPr algn="l" marL="419025" indent="-209513" lvl="1">
              <a:lnSpc>
                <a:spcPts val="2717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1940" spc="-106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Safety Score: Rating (1–5) from dataset.</a:t>
            </a:r>
          </a:p>
          <a:p>
            <a:pPr algn="l" marL="419025" indent="-209513" lvl="1">
              <a:lnSpc>
                <a:spcPts val="2717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1940" spc="-106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Adjustment Rate: Percentage penalty/reward per score.</a:t>
            </a:r>
          </a:p>
          <a:p>
            <a:pPr algn="l">
              <a:lnSpc>
                <a:spcPts val="2717"/>
              </a:lnSpc>
              <a:spcBef>
                <a:spcPct val="0"/>
              </a:spcBef>
            </a:pPr>
          </a:p>
        </p:txBody>
      </p:sp>
      <p:grpSp>
        <p:nvGrpSpPr>
          <p:cNvPr name="Group 12" id="12"/>
          <p:cNvGrpSpPr/>
          <p:nvPr/>
        </p:nvGrpSpPr>
        <p:grpSpPr>
          <a:xfrm rot="0">
            <a:off x="12987139" y="8833735"/>
            <a:ext cx="4703173" cy="849130"/>
            <a:chOff x="0" y="0"/>
            <a:chExt cx="6270898" cy="1132173"/>
          </a:xfrm>
        </p:grpSpPr>
        <p:sp>
          <p:nvSpPr>
            <p:cNvPr name="TextBox 13" id="13"/>
            <p:cNvSpPr txBox="true"/>
            <p:nvPr/>
          </p:nvSpPr>
          <p:spPr>
            <a:xfrm rot="0">
              <a:off x="0" y="28575"/>
              <a:ext cx="6270898" cy="7185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4065"/>
                </a:lnSpc>
              </a:pPr>
              <a:r>
                <a:rPr lang="en-US" sz="3696" spc="-203">
                  <a:solidFill>
                    <a:srgbClr val="151213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By Ctrl + Sea</a:t>
              </a:r>
            </a:p>
          </p:txBody>
        </p:sp>
        <p:sp>
          <p:nvSpPr>
            <p:cNvPr name="TextBox 14" id="14"/>
            <p:cNvSpPr txBox="true"/>
            <p:nvPr/>
          </p:nvSpPr>
          <p:spPr>
            <a:xfrm rot="0">
              <a:off x="2593894" y="810872"/>
              <a:ext cx="3677004" cy="32130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48"/>
                </a:lnSpc>
                <a:spcBef>
                  <a:spcPct val="0"/>
                </a:spcBef>
              </a:pPr>
              <a:r>
                <a:rPr lang="en-US" sz="1463" spc="-80">
                  <a:solidFill>
                    <a:srgbClr val="151213"/>
                  </a:solidFill>
                  <a:latin typeface="Mukti"/>
                  <a:ea typeface="Mukti"/>
                  <a:cs typeface="Mukti"/>
                  <a:sym typeface="Mukti"/>
                </a:rPr>
                <a:t>NUS MARITIME HACKATHON 2026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EF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-882858" y="492020"/>
            <a:ext cx="20053717" cy="0"/>
          </a:xfrm>
          <a:prstGeom prst="line">
            <a:avLst/>
          </a:prstGeom>
          <a:ln cap="flat" w="9525">
            <a:solidFill>
              <a:srgbClr val="15121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" id="3"/>
          <p:cNvSpPr/>
          <p:nvPr/>
        </p:nvSpPr>
        <p:spPr>
          <a:xfrm>
            <a:off x="-882858" y="9818891"/>
            <a:ext cx="20053717" cy="0"/>
          </a:xfrm>
          <a:prstGeom prst="line">
            <a:avLst/>
          </a:prstGeom>
          <a:ln cap="flat" w="9525">
            <a:solidFill>
              <a:srgbClr val="15121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3488181" y="6120979"/>
            <a:ext cx="3063123" cy="1396596"/>
          </a:xfrm>
          <a:custGeom>
            <a:avLst/>
            <a:gdLst/>
            <a:ahLst/>
            <a:cxnLst/>
            <a:rect r="r" b="b" t="t" l="l"/>
            <a:pathLst>
              <a:path h="1396596" w="3063123">
                <a:moveTo>
                  <a:pt x="0" y="0"/>
                </a:moveTo>
                <a:lnTo>
                  <a:pt x="3063123" y="0"/>
                </a:lnTo>
                <a:lnTo>
                  <a:pt x="3063123" y="1396596"/>
                </a:lnTo>
                <a:lnTo>
                  <a:pt x="0" y="13965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998341" y="2614044"/>
            <a:ext cx="14291318" cy="17309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48"/>
              </a:lnSpc>
            </a:pPr>
            <a:r>
              <a:rPr lang="en-US" sz="5848" spc="-128">
                <a:solidFill>
                  <a:srgbClr val="151213"/>
                </a:solidFill>
                <a:latin typeface="Anton"/>
                <a:ea typeface="Anton"/>
                <a:cs typeface="Anton"/>
                <a:sym typeface="Anton"/>
              </a:rPr>
              <a:t>MIXED-INTEGER LINEAR PROGRAMMING (MILP)</a:t>
            </a:r>
          </a:p>
          <a:p>
            <a:pPr algn="ctr">
              <a:lnSpc>
                <a:spcPts val="7448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549170" y="3895639"/>
            <a:ext cx="8804976" cy="24995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65"/>
              </a:lnSpc>
              <a:spcBef>
                <a:spcPct val="0"/>
              </a:spcBef>
            </a:pPr>
            <a:r>
              <a:rPr lang="en-US" b="true" sz="2617" spc="-143" u="sng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Why MILP?</a:t>
            </a:r>
          </a:p>
          <a:p>
            <a:pPr algn="ctr" marL="500457" indent="-250228" lvl="1">
              <a:lnSpc>
                <a:spcPts val="3245"/>
              </a:lnSpc>
              <a:buFont typeface="Arial"/>
              <a:buChar char="•"/>
            </a:pPr>
            <a:r>
              <a:rPr lang="en-US" b="true" sz="2318" spc="-127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Solves conflicting constraints simultaneously</a:t>
            </a:r>
          </a:p>
          <a:p>
            <a:pPr algn="ctr" marL="500457" indent="-250228" lvl="1">
              <a:lnSpc>
                <a:spcPts val="3245"/>
              </a:lnSpc>
              <a:buFont typeface="Arial"/>
              <a:buChar char="•"/>
            </a:pPr>
            <a:r>
              <a:rPr lang="en-US" b="true" sz="2318" spc="-127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Guarantees a global cost optimum, not heuristics</a:t>
            </a:r>
          </a:p>
          <a:p>
            <a:pPr algn="ctr" marL="500457" indent="-250228" lvl="1">
              <a:lnSpc>
                <a:spcPts val="3245"/>
              </a:lnSpc>
              <a:buFont typeface="Arial"/>
              <a:buChar char="•"/>
            </a:pPr>
            <a:r>
              <a:rPr lang="en-US" b="true" sz="2318" spc="-127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Objective Function</a:t>
            </a:r>
          </a:p>
          <a:p>
            <a:pPr algn="ctr" marL="500457" indent="-250228" lvl="1">
              <a:lnSpc>
                <a:spcPts val="3245"/>
              </a:lnSpc>
              <a:buFont typeface="Arial"/>
              <a:buChar char="•"/>
            </a:pPr>
            <a:r>
              <a:rPr lang="en-US" b="true" sz="2318" spc="-127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Minimise total adjusted fleet cost</a:t>
            </a:r>
          </a:p>
          <a:p>
            <a:pPr algn="ctr">
              <a:lnSpc>
                <a:spcPts val="3245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7546128" y="7460425"/>
            <a:ext cx="2926953" cy="4559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43"/>
              </a:lnSpc>
              <a:spcBef>
                <a:spcPct val="0"/>
              </a:spcBef>
            </a:pPr>
            <a:r>
              <a:rPr lang="en-US" b="true" sz="2674" spc="-147" u="sng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KEY CONSTRAINTS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551304" y="8184535"/>
            <a:ext cx="4615359" cy="1323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410211" indent="-205106" lvl="1">
              <a:lnSpc>
                <a:spcPts val="2660"/>
              </a:lnSpc>
              <a:buFont typeface="Arial"/>
              <a:buChar char="•"/>
            </a:pPr>
            <a:r>
              <a:rPr lang="en-US" b="true" sz="1900" spc="-104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Capacity ≥ demand</a:t>
            </a:r>
          </a:p>
          <a:p>
            <a:pPr algn="ctr" marL="410211" indent="-205106" lvl="1">
              <a:lnSpc>
                <a:spcPts val="2660"/>
              </a:lnSpc>
              <a:buFont typeface="Arial"/>
              <a:buChar char="•"/>
            </a:pPr>
            <a:r>
              <a:rPr lang="en-US" b="true" sz="1900" spc="-104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Linearised safety constraint (avg ≥ 3.0)</a:t>
            </a:r>
          </a:p>
          <a:p>
            <a:pPr algn="ctr" marL="410211" indent="-205106" lvl="1">
              <a:lnSpc>
                <a:spcPts val="2660"/>
              </a:lnSpc>
              <a:buFont typeface="Arial"/>
              <a:buChar char="•"/>
            </a:pPr>
            <a:r>
              <a:rPr lang="en-US" b="true" sz="1900" spc="-104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Fuel diversity (all 8 fuel types represented)</a:t>
            </a:r>
          </a:p>
          <a:p>
            <a:pPr algn="ctr" marL="410211" indent="-205106" lvl="1">
              <a:lnSpc>
                <a:spcPts val="2660"/>
              </a:lnSpc>
              <a:buFont typeface="Arial"/>
              <a:buChar char="•"/>
            </a:pPr>
            <a:r>
              <a:rPr lang="en-US" b="true" sz="1900" spc="-104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Binary vessel selection (1 voyage per vessel)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695276" y="3767275"/>
            <a:ext cx="2754015" cy="4560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40"/>
              </a:lnSpc>
              <a:spcBef>
                <a:spcPct val="0"/>
              </a:spcBef>
            </a:pPr>
            <a:r>
              <a:rPr lang="en-US" b="true" sz="2671" spc="-146" u="sng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IMPLEMENTATION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639595" y="4373583"/>
            <a:ext cx="5171182" cy="8080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499275" indent="-249637" lvl="1">
              <a:lnSpc>
                <a:spcPts val="3237"/>
              </a:lnSpc>
              <a:buFont typeface="Arial"/>
              <a:buChar char="•"/>
            </a:pPr>
            <a:r>
              <a:rPr lang="en-US" b="true" sz="2312" spc="-127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Branch-and-bound solver (PuLP / SciPy)</a:t>
            </a:r>
          </a:p>
          <a:p>
            <a:pPr algn="ctr" marL="499275" indent="-249637" lvl="1">
              <a:lnSpc>
                <a:spcPts val="3237"/>
              </a:lnSpc>
              <a:buFont typeface="Arial"/>
              <a:buChar char="•"/>
            </a:pPr>
            <a:r>
              <a:rPr lang="en-US" b="true" sz="2312" spc="-127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Rapid re-optimization for scenario testing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998341" y="931994"/>
            <a:ext cx="14291318" cy="136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347"/>
              </a:lnSpc>
            </a:pPr>
            <a:r>
              <a:rPr lang="en-US" sz="10347" spc="-227">
                <a:solidFill>
                  <a:srgbClr val="151213"/>
                </a:solidFill>
                <a:latin typeface="Anton"/>
                <a:ea typeface="Anton"/>
                <a:cs typeface="Anton"/>
                <a:sym typeface="Anton"/>
              </a:rPr>
              <a:t>WORKFLOW: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2987139" y="8833735"/>
            <a:ext cx="4703173" cy="849130"/>
            <a:chOff x="0" y="0"/>
            <a:chExt cx="6270898" cy="1132173"/>
          </a:xfrm>
        </p:grpSpPr>
        <p:sp>
          <p:nvSpPr>
            <p:cNvPr name="TextBox 13" id="13"/>
            <p:cNvSpPr txBox="true"/>
            <p:nvPr/>
          </p:nvSpPr>
          <p:spPr>
            <a:xfrm rot="0">
              <a:off x="0" y="28575"/>
              <a:ext cx="6270898" cy="7185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4065"/>
                </a:lnSpc>
              </a:pPr>
              <a:r>
                <a:rPr lang="en-US" sz="3696" spc="-203">
                  <a:solidFill>
                    <a:srgbClr val="151213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By Ctrl + Sea</a:t>
              </a:r>
            </a:p>
          </p:txBody>
        </p:sp>
        <p:sp>
          <p:nvSpPr>
            <p:cNvPr name="TextBox 14" id="14"/>
            <p:cNvSpPr txBox="true"/>
            <p:nvPr/>
          </p:nvSpPr>
          <p:spPr>
            <a:xfrm rot="0">
              <a:off x="2593894" y="810872"/>
              <a:ext cx="3677004" cy="32130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48"/>
                </a:lnSpc>
                <a:spcBef>
                  <a:spcPct val="0"/>
                </a:spcBef>
              </a:pPr>
              <a:r>
                <a:rPr lang="en-US" sz="1463" spc="-80">
                  <a:solidFill>
                    <a:srgbClr val="151213"/>
                  </a:solidFill>
                  <a:latin typeface="Mukti"/>
                  <a:ea typeface="Mukti"/>
                  <a:cs typeface="Mukti"/>
                  <a:sym typeface="Mukti"/>
                </a:rPr>
                <a:t>NUS MARITIME HACKATHON 2026</a:t>
              </a: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-1359345">
            <a:off x="8077133" y="5739839"/>
            <a:ext cx="1276350" cy="382905"/>
          </a:xfrm>
          <a:custGeom>
            <a:avLst/>
            <a:gdLst/>
            <a:ahLst/>
            <a:cxnLst/>
            <a:rect r="r" b="b" t="t" l="l"/>
            <a:pathLst>
              <a:path h="382905" w="1276350">
                <a:moveTo>
                  <a:pt x="0" y="0"/>
                </a:moveTo>
                <a:lnTo>
                  <a:pt x="1276350" y="0"/>
                </a:lnTo>
                <a:lnTo>
                  <a:pt x="1276350" y="382905"/>
                </a:lnTo>
                <a:lnTo>
                  <a:pt x="0" y="38290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1745331">
            <a:off x="8065214" y="6681287"/>
            <a:ext cx="1276350" cy="382905"/>
          </a:xfrm>
          <a:custGeom>
            <a:avLst/>
            <a:gdLst/>
            <a:ahLst/>
            <a:cxnLst/>
            <a:rect r="r" b="b" t="t" l="l"/>
            <a:pathLst>
              <a:path h="382905" w="1276350">
                <a:moveTo>
                  <a:pt x="0" y="0"/>
                </a:moveTo>
                <a:lnTo>
                  <a:pt x="1276350" y="0"/>
                </a:lnTo>
                <a:lnTo>
                  <a:pt x="1276350" y="382905"/>
                </a:lnTo>
                <a:lnTo>
                  <a:pt x="0" y="38290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9D9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-882858" y="492020"/>
            <a:ext cx="20053717" cy="0"/>
          </a:xfrm>
          <a:prstGeom prst="line">
            <a:avLst/>
          </a:prstGeom>
          <a:ln cap="flat" w="9525">
            <a:solidFill>
              <a:srgbClr val="E4E1D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" id="3"/>
          <p:cNvSpPr/>
          <p:nvPr/>
        </p:nvSpPr>
        <p:spPr>
          <a:xfrm>
            <a:off x="-882858" y="9818891"/>
            <a:ext cx="20053717" cy="0"/>
          </a:xfrm>
          <a:prstGeom prst="line">
            <a:avLst/>
          </a:prstGeom>
          <a:ln cap="flat" w="9525">
            <a:solidFill>
              <a:srgbClr val="E4E1D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8273019" y="4740932"/>
            <a:ext cx="9428239" cy="1838509"/>
          </a:xfrm>
          <a:custGeom>
            <a:avLst/>
            <a:gdLst/>
            <a:ahLst/>
            <a:cxnLst/>
            <a:rect r="r" b="b" t="t" l="l"/>
            <a:pathLst>
              <a:path h="1838509" w="9428239">
                <a:moveTo>
                  <a:pt x="0" y="0"/>
                </a:moveTo>
                <a:lnTo>
                  <a:pt x="9428239" y="0"/>
                </a:lnTo>
                <a:lnTo>
                  <a:pt x="9428239" y="1838509"/>
                </a:lnTo>
                <a:lnTo>
                  <a:pt x="0" y="183850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5180" r="0" b="-205716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8293140" y="6579441"/>
            <a:ext cx="9397173" cy="1803343"/>
          </a:xfrm>
          <a:custGeom>
            <a:avLst/>
            <a:gdLst/>
            <a:ahLst/>
            <a:cxnLst/>
            <a:rect r="r" b="b" t="t" l="l"/>
            <a:pathLst>
              <a:path h="1803343" w="9397173">
                <a:moveTo>
                  <a:pt x="0" y="0"/>
                </a:moveTo>
                <a:lnTo>
                  <a:pt x="9397172" y="0"/>
                </a:lnTo>
                <a:lnTo>
                  <a:pt x="9397172" y="1803343"/>
                </a:lnTo>
                <a:lnTo>
                  <a:pt x="0" y="18033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-217218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2426018" y="727855"/>
            <a:ext cx="5024383" cy="3098342"/>
            <a:chOff x="0" y="0"/>
            <a:chExt cx="1153307" cy="7112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53308" cy="711200"/>
            </a:xfrm>
            <a:custGeom>
              <a:avLst/>
              <a:gdLst/>
              <a:ahLst/>
              <a:cxnLst/>
              <a:rect r="r" b="b" t="t" l="l"/>
              <a:pathLst>
                <a:path h="711200" w="1153308">
                  <a:moveTo>
                    <a:pt x="865078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75871"/>
                  </a:cubicBezTo>
                  <a:cubicBezTo>
                    <a:pt x="0" y="386169"/>
                    <a:pt x="66279" y="481310"/>
                    <a:pt x="162037" y="525451"/>
                  </a:cubicBezTo>
                  <a:lnTo>
                    <a:pt x="162037" y="711200"/>
                  </a:lnTo>
                  <a:lnTo>
                    <a:pt x="353844" y="551732"/>
                  </a:lnTo>
                  <a:lnTo>
                    <a:pt x="865078" y="551732"/>
                  </a:lnTo>
                  <a:cubicBezTo>
                    <a:pt x="1026870" y="551732"/>
                    <a:pt x="1153308" y="428220"/>
                    <a:pt x="1153308" y="275861"/>
                  </a:cubicBezTo>
                  <a:cubicBezTo>
                    <a:pt x="1153319" y="123512"/>
                    <a:pt x="1026870" y="0"/>
                    <a:pt x="865078" y="0"/>
                  </a:cubicBezTo>
                  <a:close/>
                </a:path>
              </a:pathLst>
            </a:custGeom>
            <a:solidFill>
              <a:srgbClr val="FF5757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0"/>
              <a:ext cx="1153307" cy="520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468"/>
                </a:lnSpc>
              </a:pPr>
              <a:r>
                <a:rPr lang="en-US" sz="1763" spc="-96">
                  <a:solidFill>
                    <a:srgbClr val="FFFFFF"/>
                  </a:solidFill>
                  <a:latin typeface="Mukti"/>
                  <a:ea typeface="Mukti"/>
                  <a:cs typeface="Mukti"/>
                  <a:sym typeface="Mukti"/>
                </a:rPr>
                <a:t>Given a change in safety constraint, how does cost change, and how does fleet selection change?</a:t>
              </a:r>
              <a:r>
                <a:rPr lang="en-US" sz="1763" spc="-96">
                  <a:solidFill>
                    <a:srgbClr val="FFFFFF"/>
                  </a:solidFill>
                  <a:latin typeface="Mukti"/>
                  <a:ea typeface="Mukti"/>
                  <a:cs typeface="Mukti"/>
                  <a:sym typeface="Mukti"/>
                </a:rPr>
                <a:t> 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780991" y="860713"/>
            <a:ext cx="13067100" cy="9741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278"/>
              </a:lnSpc>
            </a:pPr>
            <a:r>
              <a:rPr lang="en-US" sz="7278" spc="-16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SENSITIVITY ANALYSIS COMPARISON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94184" y="2448582"/>
            <a:ext cx="5848180" cy="19258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76328" indent="-238164" lvl="1">
              <a:lnSpc>
                <a:spcPts val="3088"/>
              </a:lnSpc>
              <a:buFont typeface="Arial"/>
              <a:buChar char="•"/>
            </a:pPr>
            <a:r>
              <a:rPr lang="en-US" b="true" sz="2206" spc="-121">
                <a:solidFill>
                  <a:srgbClr val="000000"/>
                </a:solidFill>
                <a:latin typeface="Mukti"/>
                <a:ea typeface="Mukti"/>
                <a:cs typeface="Mukti"/>
                <a:sym typeface="Mukti"/>
              </a:rPr>
              <a:t>Sensitivity Test: Increased average fleet safety constraint from 3.0 → 4.0</a:t>
            </a:r>
          </a:p>
          <a:p>
            <a:pPr algn="l" marL="476328" indent="-238164" lvl="1">
              <a:lnSpc>
                <a:spcPts val="3088"/>
              </a:lnSpc>
              <a:buFont typeface="Arial"/>
              <a:buChar char="•"/>
            </a:pPr>
            <a:r>
              <a:rPr lang="en-US" b="true" sz="2206" spc="-121">
                <a:solidFill>
                  <a:srgbClr val="000000"/>
                </a:solidFill>
                <a:latin typeface="Mukti"/>
                <a:ea typeface="Mukti"/>
                <a:cs typeface="Mukti"/>
                <a:sym typeface="Mukti"/>
              </a:rPr>
              <a:t>Cost Impact: Higher safety scores receive stronger risk rewards, lowering costs for safer vessels.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94184" y="4693307"/>
            <a:ext cx="5848180" cy="38042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01"/>
              </a:lnSpc>
            </a:pPr>
            <a:r>
              <a:rPr lang="en-US" sz="2429" spc="-133">
                <a:solidFill>
                  <a:srgbClr val="000000"/>
                </a:solidFill>
                <a:latin typeface="Mukti"/>
                <a:ea typeface="Mukti"/>
                <a:cs typeface="Mukti"/>
                <a:sym typeface="Mukti"/>
              </a:rPr>
              <a:t>However: </a:t>
            </a:r>
          </a:p>
          <a:p>
            <a:pPr algn="just" marL="524546" indent="-262273" lvl="1">
              <a:lnSpc>
                <a:spcPts val="3401"/>
              </a:lnSpc>
              <a:buFont typeface="Arial"/>
              <a:buChar char="•"/>
            </a:pPr>
            <a:r>
              <a:rPr lang="en-US" b="true" sz="2429" spc="-133">
                <a:solidFill>
                  <a:srgbClr val="000000"/>
                </a:solidFill>
                <a:latin typeface="Mukti"/>
                <a:ea typeface="Mukti"/>
                <a:cs typeface="Mukti"/>
                <a:sym typeface="Mukti"/>
              </a:rPr>
              <a:t>Fleet Shift: Stricter safety threshold forces selection of newer, higher-CAPEX vessels</a:t>
            </a:r>
          </a:p>
          <a:p>
            <a:pPr algn="just" marL="524546" indent="-262273" lvl="1">
              <a:lnSpc>
                <a:spcPts val="3401"/>
              </a:lnSpc>
              <a:buFont typeface="Arial"/>
              <a:buChar char="•"/>
            </a:pPr>
            <a:r>
              <a:rPr lang="en-US" b="true" sz="2429" spc="-133">
                <a:solidFill>
                  <a:srgbClr val="000000"/>
                </a:solidFill>
                <a:latin typeface="Mukti"/>
                <a:ea typeface="Mukti"/>
                <a:cs typeface="Mukti"/>
                <a:sym typeface="Mukti"/>
              </a:rPr>
              <a:t>Exclusion Effect: Low-cost vessels with safety score = 3 become non-viable</a:t>
            </a:r>
          </a:p>
          <a:p>
            <a:pPr algn="just" marL="524546" indent="-262273" lvl="1">
              <a:lnSpc>
                <a:spcPts val="3401"/>
              </a:lnSpc>
              <a:buFont typeface="Arial"/>
              <a:buChar char="•"/>
            </a:pPr>
            <a:r>
              <a:rPr lang="en-US" b="true" sz="2429" spc="-133">
                <a:solidFill>
                  <a:srgbClr val="000000"/>
                </a:solidFill>
                <a:latin typeface="Mukti"/>
                <a:ea typeface="Mukti"/>
                <a:cs typeface="Mukti"/>
                <a:sym typeface="Mukti"/>
              </a:rPr>
              <a:t>Key Insight: Higher safety standards introduce a “Safety Premium”, trading higher capital costs for reduced risk and insurance penaltie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2987139" y="8833735"/>
            <a:ext cx="4703173" cy="849130"/>
            <a:chOff x="0" y="0"/>
            <a:chExt cx="6270898" cy="1132173"/>
          </a:xfrm>
        </p:grpSpPr>
        <p:sp>
          <p:nvSpPr>
            <p:cNvPr name="TextBox 13" id="13"/>
            <p:cNvSpPr txBox="true"/>
            <p:nvPr/>
          </p:nvSpPr>
          <p:spPr>
            <a:xfrm rot="0">
              <a:off x="0" y="28575"/>
              <a:ext cx="6270898" cy="7185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4065"/>
                </a:lnSpc>
              </a:pPr>
              <a:r>
                <a:rPr lang="en-US" sz="3696" spc="-203">
                  <a:solidFill>
                    <a:srgbClr val="151213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By Ctrl + Sea</a:t>
              </a:r>
            </a:p>
          </p:txBody>
        </p:sp>
        <p:sp>
          <p:nvSpPr>
            <p:cNvPr name="TextBox 14" id="14"/>
            <p:cNvSpPr txBox="true"/>
            <p:nvPr/>
          </p:nvSpPr>
          <p:spPr>
            <a:xfrm rot="0">
              <a:off x="2593894" y="810872"/>
              <a:ext cx="3677004" cy="32130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48"/>
                </a:lnSpc>
                <a:spcBef>
                  <a:spcPct val="0"/>
                </a:spcBef>
              </a:pPr>
              <a:r>
                <a:rPr lang="en-US" sz="1463" spc="-80">
                  <a:solidFill>
                    <a:srgbClr val="151213"/>
                  </a:solidFill>
                  <a:latin typeface="Mukti"/>
                  <a:ea typeface="Mukti"/>
                  <a:cs typeface="Mukti"/>
                  <a:sym typeface="Mukti"/>
                </a:rPr>
                <a:t>NUS MARITIME HACKATHON 2026</a:t>
              </a: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10020161" y="4104895"/>
            <a:ext cx="5933956" cy="4104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34"/>
              </a:lnSpc>
              <a:spcBef>
                <a:spcPct val="0"/>
              </a:spcBef>
            </a:pPr>
            <a:r>
              <a:rPr lang="en-US" sz="3034" spc="-66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COMPARING DIFFERENT SAFETY CONSTRANTS: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4E1D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-882858" y="492020"/>
            <a:ext cx="20053717" cy="0"/>
          </a:xfrm>
          <a:prstGeom prst="line">
            <a:avLst/>
          </a:prstGeom>
          <a:ln cap="flat" w="9525">
            <a:solidFill>
              <a:srgbClr val="15121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" id="3"/>
          <p:cNvSpPr/>
          <p:nvPr/>
        </p:nvSpPr>
        <p:spPr>
          <a:xfrm>
            <a:off x="-882858" y="9818891"/>
            <a:ext cx="20053717" cy="0"/>
          </a:xfrm>
          <a:prstGeom prst="line">
            <a:avLst/>
          </a:prstGeom>
          <a:ln cap="flat" w="9525">
            <a:solidFill>
              <a:srgbClr val="15121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2256638"/>
            <a:ext cx="8293668" cy="3452239"/>
          </a:xfrm>
          <a:custGeom>
            <a:avLst/>
            <a:gdLst/>
            <a:ahLst/>
            <a:cxnLst/>
            <a:rect r="r" b="b" t="t" l="l"/>
            <a:pathLst>
              <a:path h="3452239" w="8293668">
                <a:moveTo>
                  <a:pt x="0" y="0"/>
                </a:moveTo>
                <a:lnTo>
                  <a:pt x="8293668" y="0"/>
                </a:lnTo>
                <a:lnTo>
                  <a:pt x="8293668" y="3452240"/>
                </a:lnTo>
                <a:lnTo>
                  <a:pt x="0" y="34522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5859689"/>
            <a:ext cx="6248259" cy="3803628"/>
          </a:xfrm>
          <a:custGeom>
            <a:avLst/>
            <a:gdLst/>
            <a:ahLst/>
            <a:cxnLst/>
            <a:rect r="r" b="b" t="t" l="l"/>
            <a:pathLst>
              <a:path h="3803628" w="6248259">
                <a:moveTo>
                  <a:pt x="0" y="0"/>
                </a:moveTo>
                <a:lnTo>
                  <a:pt x="6248259" y="0"/>
                </a:lnTo>
                <a:lnTo>
                  <a:pt x="6248259" y="3803628"/>
                </a:lnTo>
                <a:lnTo>
                  <a:pt x="0" y="380362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3184730" y="4852886"/>
            <a:ext cx="428321" cy="722642"/>
            <a:chOff x="0" y="0"/>
            <a:chExt cx="481759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81759" cy="812800"/>
            </a:xfrm>
            <a:custGeom>
              <a:avLst/>
              <a:gdLst/>
              <a:ahLst/>
              <a:cxnLst/>
              <a:rect r="r" b="b" t="t" l="l"/>
              <a:pathLst>
                <a:path h="812800" w="481759">
                  <a:moveTo>
                    <a:pt x="240879" y="812800"/>
                  </a:moveTo>
                  <a:lnTo>
                    <a:pt x="0" y="406400"/>
                  </a:lnTo>
                  <a:lnTo>
                    <a:pt x="203200" y="406400"/>
                  </a:lnTo>
                  <a:lnTo>
                    <a:pt x="203200" y="0"/>
                  </a:lnTo>
                  <a:lnTo>
                    <a:pt x="278559" y="0"/>
                  </a:lnTo>
                  <a:lnTo>
                    <a:pt x="278559" y="406400"/>
                  </a:lnTo>
                  <a:lnTo>
                    <a:pt x="481759" y="406400"/>
                  </a:lnTo>
                  <a:lnTo>
                    <a:pt x="240879" y="812800"/>
                  </a:lnTo>
                  <a:close/>
                </a:path>
              </a:pathLst>
            </a:custGeom>
            <a:solidFill>
              <a:srgbClr val="8F8579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203200" y="-28575"/>
              <a:ext cx="75359" cy="7397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048"/>
                </a:lnSpc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028700" y="926576"/>
            <a:ext cx="9882031" cy="10526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923"/>
              </a:lnSpc>
            </a:pPr>
            <a:r>
              <a:rPr lang="en-US" sz="7923" spc="-174">
                <a:solidFill>
                  <a:srgbClr val="42677E"/>
                </a:solidFill>
                <a:latin typeface="Anton"/>
                <a:ea typeface="Anton"/>
                <a:cs typeface="Anton"/>
                <a:sym typeface="Anton"/>
              </a:rPr>
              <a:t>SOLUTION + EXTRA FEATURES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2987139" y="8833735"/>
            <a:ext cx="4703173" cy="849130"/>
            <a:chOff x="0" y="0"/>
            <a:chExt cx="6270898" cy="1132173"/>
          </a:xfrm>
        </p:grpSpPr>
        <p:sp>
          <p:nvSpPr>
            <p:cNvPr name="TextBox 11" id="11"/>
            <p:cNvSpPr txBox="true"/>
            <p:nvPr/>
          </p:nvSpPr>
          <p:spPr>
            <a:xfrm rot="0">
              <a:off x="0" y="28575"/>
              <a:ext cx="6270898" cy="7185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4065"/>
                </a:lnSpc>
              </a:pPr>
              <a:r>
                <a:rPr lang="en-US" sz="3696" spc="-203">
                  <a:solidFill>
                    <a:srgbClr val="151213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By Ctrl + Sea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2593894" y="810872"/>
              <a:ext cx="3677004" cy="32130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48"/>
                </a:lnSpc>
                <a:spcBef>
                  <a:spcPct val="0"/>
                </a:spcBef>
              </a:pPr>
              <a:r>
                <a:rPr lang="en-US" sz="1463" spc="-80">
                  <a:solidFill>
                    <a:srgbClr val="151213"/>
                  </a:solidFill>
                  <a:latin typeface="Mukti"/>
                  <a:ea typeface="Mukti"/>
                  <a:cs typeface="Mukti"/>
                  <a:sym typeface="Mukti"/>
                </a:rPr>
                <a:t>NUS MARITIME HACKATHON 2026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10503845" y="3717810"/>
            <a:ext cx="5790093" cy="10844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38"/>
              </a:lnSpc>
              <a:spcBef>
                <a:spcPct val="0"/>
              </a:spcBef>
            </a:pPr>
            <a:r>
              <a:rPr lang="en-US" sz="2138" spc="-47">
                <a:solidFill>
                  <a:srgbClr val="151213"/>
                </a:solidFill>
                <a:latin typeface="Mukti"/>
                <a:ea typeface="Mukti"/>
                <a:cs typeface="Mukti"/>
                <a:sym typeface="Mukti"/>
              </a:rPr>
              <a:t>The IMO rates vessels on an A to E scale, where 'A' is major superior and 'E' is inferior. The required CII reduction factors become increasingly strict each year through 2030.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190481" y="7479172"/>
            <a:ext cx="6416820" cy="6599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93"/>
              </a:lnSpc>
              <a:spcBef>
                <a:spcPct val="0"/>
              </a:spcBef>
            </a:pPr>
            <a:r>
              <a:rPr lang="en-US" sz="4993" spc="-109">
                <a:solidFill>
                  <a:srgbClr val="42677E"/>
                </a:solidFill>
                <a:latin typeface="Anton"/>
                <a:ea typeface="Anton"/>
                <a:cs typeface="Anton"/>
                <a:sym typeface="Anton"/>
              </a:rPr>
              <a:t>CARBON INTENSITY INDICATOR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0048879" y="5737453"/>
            <a:ext cx="6700023" cy="1104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43"/>
              </a:lnSpc>
              <a:spcBef>
                <a:spcPct val="0"/>
              </a:spcBef>
            </a:pPr>
            <a:r>
              <a:rPr lang="en-US" sz="2143" spc="-47">
                <a:solidFill>
                  <a:srgbClr val="000000"/>
                </a:solidFill>
                <a:latin typeface="Public Sans"/>
                <a:ea typeface="Public Sans"/>
                <a:cs typeface="Public Sans"/>
                <a:sym typeface="Public Sans"/>
              </a:rPr>
              <a:t>A CII of $1.56 g CO₂/DWT-nm for a fleet with an average DWT of nearly $200,000 (typical of VLCC or large LR2 tankers) is exceptionally low, considering that typical global tanker CII averages: ~2.6–4.0 g CO₂/DWT-nm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bg>
      <p:bgPr>
        <a:solidFill>
          <a:srgbClr val="EFEF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589109" y="980881"/>
            <a:ext cx="13109782" cy="52038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000"/>
              </a:lnSpc>
            </a:pPr>
            <a:r>
              <a:rPr lang="en-US" sz="20000" spc="-440">
                <a:solidFill>
                  <a:srgbClr val="151213"/>
                </a:solidFill>
                <a:latin typeface="Anton"/>
                <a:ea typeface="Anton"/>
                <a:cs typeface="Anton"/>
                <a:sym typeface="Anton"/>
              </a:rPr>
              <a:t>THANK</a:t>
            </a:r>
          </a:p>
          <a:p>
            <a:pPr algn="ctr">
              <a:lnSpc>
                <a:spcPts val="20000"/>
              </a:lnSpc>
            </a:pPr>
            <a:r>
              <a:rPr lang="en-US" sz="20000" spc="-440">
                <a:solidFill>
                  <a:srgbClr val="151213"/>
                </a:solidFill>
                <a:latin typeface="Anton"/>
                <a:ea typeface="Anton"/>
                <a:cs typeface="Anton"/>
                <a:sym typeface="Anton"/>
              </a:rPr>
              <a:t>YOU !</a:t>
            </a:r>
          </a:p>
        </p:txBody>
      </p:sp>
      <p:sp>
        <p:nvSpPr>
          <p:cNvPr name="AutoShape 3" id="3"/>
          <p:cNvSpPr/>
          <p:nvPr/>
        </p:nvSpPr>
        <p:spPr>
          <a:xfrm>
            <a:off x="-882858" y="492020"/>
            <a:ext cx="20053717" cy="0"/>
          </a:xfrm>
          <a:prstGeom prst="line">
            <a:avLst/>
          </a:prstGeom>
          <a:ln cap="flat" w="9525">
            <a:solidFill>
              <a:srgbClr val="151213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4" id="4"/>
          <p:cNvGrpSpPr/>
          <p:nvPr/>
        </p:nvGrpSpPr>
        <p:grpSpPr>
          <a:xfrm rot="0">
            <a:off x="12987139" y="8833735"/>
            <a:ext cx="4703173" cy="849130"/>
            <a:chOff x="0" y="0"/>
            <a:chExt cx="6270898" cy="1132173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28575"/>
              <a:ext cx="6270898" cy="7185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4065"/>
                </a:lnSpc>
              </a:pPr>
              <a:r>
                <a:rPr lang="en-US" sz="3696" spc="-203">
                  <a:solidFill>
                    <a:srgbClr val="151213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By Ctrl + Sea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2593894" y="810872"/>
              <a:ext cx="3677004" cy="32130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48"/>
                </a:lnSpc>
                <a:spcBef>
                  <a:spcPct val="0"/>
                </a:spcBef>
              </a:pPr>
              <a:r>
                <a:rPr lang="en-US" sz="1463" spc="-80">
                  <a:solidFill>
                    <a:srgbClr val="151213"/>
                  </a:solidFill>
                  <a:latin typeface="Mukti"/>
                  <a:ea typeface="Mukti"/>
                  <a:cs typeface="Mukti"/>
                  <a:sym typeface="Mukti"/>
                </a:rPr>
                <a:t>NUS MARITIME HACKATHON 2026</a:t>
              </a: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4012574" y="6098982"/>
            <a:ext cx="10262851" cy="3244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74"/>
              </a:lnSpc>
            </a:pPr>
            <a:r>
              <a:rPr lang="en-US" sz="4624" spc="-254">
                <a:solidFill>
                  <a:srgbClr val="151213"/>
                </a:solidFill>
                <a:latin typeface="Arial Nova"/>
                <a:ea typeface="Arial Nova"/>
                <a:cs typeface="Arial Nova"/>
                <a:sym typeface="Arial Nova"/>
              </a:rPr>
              <a:t>Shadid Zarraf Rahman</a:t>
            </a:r>
          </a:p>
          <a:p>
            <a:pPr algn="ctr">
              <a:lnSpc>
                <a:spcPts val="6474"/>
              </a:lnSpc>
            </a:pPr>
            <a:r>
              <a:rPr lang="en-US" sz="4624" spc="-254">
                <a:solidFill>
                  <a:srgbClr val="151213"/>
                </a:solidFill>
                <a:latin typeface="Arial Nova"/>
                <a:ea typeface="Arial Nova"/>
                <a:cs typeface="Arial Nova"/>
                <a:sym typeface="Arial Nova"/>
              </a:rPr>
              <a:t>Travis Ang Zhi Yan </a:t>
            </a:r>
          </a:p>
          <a:p>
            <a:pPr algn="ctr">
              <a:lnSpc>
                <a:spcPts val="6474"/>
              </a:lnSpc>
            </a:pPr>
            <a:r>
              <a:rPr lang="en-US" sz="4624" spc="-254">
                <a:solidFill>
                  <a:srgbClr val="151213"/>
                </a:solidFill>
                <a:latin typeface="Arial Nova"/>
                <a:ea typeface="Arial Nova"/>
                <a:cs typeface="Arial Nova"/>
                <a:sym typeface="Arial Nova"/>
              </a:rPr>
              <a:t>Low Dong Xuan </a:t>
            </a:r>
          </a:p>
          <a:p>
            <a:pPr algn="ctr">
              <a:lnSpc>
                <a:spcPts val="6474"/>
              </a:lnSpc>
            </a:pPr>
            <a:r>
              <a:rPr lang="en-US" sz="4624" spc="-254">
                <a:solidFill>
                  <a:srgbClr val="151213"/>
                </a:solidFill>
                <a:latin typeface="Arial Nova"/>
                <a:ea typeface="Arial Nova"/>
                <a:cs typeface="Arial Nova"/>
                <a:sym typeface="Arial Nova"/>
              </a:rPr>
              <a:t>Tayzar Toe Wai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DAHAi5_Aj_g</dc:identifier>
  <dcterms:modified xsi:type="dcterms:W3CDTF">2011-08-01T06:04:30Z</dcterms:modified>
  <cp:revision>1</cp:revision>
  <dc:title>Beige Bold Modern Ad Campaign Creative Brief Business Presentation</dc:title>
</cp:coreProperties>
</file>